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7"/>
  </p:notesMasterIdLst>
  <p:sldIdLst>
    <p:sldId id="256" r:id="rId4"/>
    <p:sldId id="257" r:id="rId5"/>
    <p:sldId id="263" r:id="rId6"/>
    <p:sldId id="264" r:id="rId7"/>
    <p:sldId id="266" r:id="rId8"/>
    <p:sldId id="267" r:id="rId9"/>
    <p:sldId id="268" r:id="rId10"/>
    <p:sldId id="269" r:id="rId11"/>
    <p:sldId id="270" r:id="rId12"/>
    <p:sldId id="258" r:id="rId13"/>
    <p:sldId id="259" r:id="rId14"/>
    <p:sldId id="260" r:id="rId15"/>
    <p:sldId id="272" r:id="rId16"/>
    <p:sldId id="273" r:id="rId17"/>
    <p:sldId id="274" r:id="rId18"/>
    <p:sldId id="277" r:id="rId19"/>
    <p:sldId id="278" r:id="rId20"/>
    <p:sldId id="279" r:id="rId21"/>
    <p:sldId id="280" r:id="rId22"/>
    <p:sldId id="275" r:id="rId23"/>
    <p:sldId id="261" r:id="rId24"/>
    <p:sldId id="262" r:id="rId25"/>
    <p:sldId id="276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0D081-1012-4228-A0A1-1AEC2F2ACB6F}" type="datetimeFigureOut">
              <a:rPr lang="it-IT" smtClean="0"/>
              <a:t>30/11/16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A50BC-9E07-4DE1-BA0F-886160A1640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142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Ermes Ronchi, Le case di Maria,</a:t>
            </a:r>
            <a:r>
              <a:rPr lang="it-IT" baseline="0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3B30C-AE8E-4E25-8001-528A4278EAE5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Cos’è?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3B30C-AE8E-4E25-8001-528A4278EAE5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gi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it-IT" sz="6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Chiesa che vive </a:t>
            </a:r>
            <a:br>
              <a:rPr lang="it-IT" sz="6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6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nelle nostre case</a:t>
            </a:r>
            <a:endParaRPr lang="it-IT" sz="60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411760" y="4221088"/>
            <a:ext cx="6400800" cy="766936"/>
          </a:xfrm>
        </p:spPr>
        <p:txBody>
          <a:bodyPr>
            <a:noAutofit/>
          </a:bodyPr>
          <a:lstStyle/>
          <a:p>
            <a:r>
              <a:rPr lang="it-IT" sz="4400" dirty="0" smtClean="0"/>
              <a:t>La parrocchia</a:t>
            </a:r>
          </a:p>
          <a:p>
            <a:r>
              <a:rPr lang="it-IT" sz="4400" dirty="0" smtClean="0"/>
              <a:t>famiglia di famiglie</a:t>
            </a:r>
            <a:endParaRPr lang="it-IT" sz="4400" dirty="0"/>
          </a:p>
        </p:txBody>
      </p:sp>
      <p:pic>
        <p:nvPicPr>
          <p:cNvPr id="4" name="Immagine 3" descr="Nosiglia_Pasqu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48176">
            <a:off x="440719" y="2971168"/>
            <a:ext cx="3352800" cy="3325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Cosa ci dice il Papa </a:t>
            </a:r>
            <a:br>
              <a:rPr lang="it-IT" dirty="0" smtClean="0"/>
            </a:br>
            <a:r>
              <a:rPr lang="it-IT" dirty="0" smtClean="0"/>
              <a:t>a proposito della parrocchia?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2564904"/>
            <a:ext cx="8229600" cy="3960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i="1" dirty="0" smtClean="0"/>
              <a:t>    «La Chiesa stessa che vive in mezzo alle case dei suoi figli e delle sue figlie La parrocchia è presenza ecclesiale nel territorio, ambito dell’ascolto della Parola, della crescita della vita cristiana, del dialogo, dell’annuncio, della carità generosa, dell’adorazione e della celebrazione …». </a:t>
            </a:r>
          </a:p>
          <a:p>
            <a:pPr>
              <a:buNone/>
            </a:pPr>
            <a:endParaRPr lang="it-IT" i="1" dirty="0" smtClean="0"/>
          </a:p>
          <a:p>
            <a:pPr>
              <a:buNone/>
            </a:pPr>
            <a:r>
              <a:rPr lang="it-IT" i="1" dirty="0" smtClean="0"/>
              <a:t>Come il nostro gruppo può contribuire a darle questo volto?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La Chiesa è nata nelle case </a:t>
            </a:r>
            <a:br>
              <a:rPr lang="it-IT" dirty="0" smtClean="0"/>
            </a:br>
            <a:r>
              <a:rPr lang="it-IT" dirty="0" smtClean="0"/>
              <a:t>tanto da essere denominata 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“Chiesa domestica”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4389120"/>
          </a:xfrm>
        </p:spPr>
        <p:txBody>
          <a:bodyPr/>
          <a:lstStyle/>
          <a:p>
            <a:r>
              <a:rPr lang="it-IT" dirty="0" smtClean="0"/>
              <a:t>	</a:t>
            </a:r>
          </a:p>
          <a:p>
            <a:endParaRPr lang="it-IT" dirty="0"/>
          </a:p>
        </p:txBody>
      </p:sp>
      <p:pic>
        <p:nvPicPr>
          <p:cNvPr id="4" name="Immagine 3" descr="Nosiglia_Pasqu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48176">
            <a:off x="440719" y="2971168"/>
            <a:ext cx="3352800" cy="3325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sellaDiTesto 4"/>
          <p:cNvSpPr txBox="1"/>
          <p:nvPr/>
        </p:nvSpPr>
        <p:spPr>
          <a:xfrm>
            <a:off x="4860032" y="2996952"/>
            <a:ext cx="38164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600" dirty="0" smtClean="0"/>
              <a:t>La famiglia è il paradigma secondo cui è stata pensata la Chiesa e l’intera umanità.</a:t>
            </a:r>
            <a:endParaRPr lang="it-IT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143000"/>
          </a:xfrm>
        </p:spPr>
        <p:txBody>
          <a:bodyPr>
            <a:normAutofit/>
          </a:bodyPr>
          <a:lstStyle/>
          <a:p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fede deve “prendere casa”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204864"/>
            <a:ext cx="5400600" cy="4389120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Perché la famiglia viva in profondità il suo essere “Chiesa domestica” la fede deve “prendere casa” dentro il vivere quotidiano, dentro le relazioni umane. </a:t>
            </a:r>
          </a:p>
          <a:p>
            <a:endParaRPr lang="it-IT" dirty="0" smtClean="0"/>
          </a:p>
          <a:p>
            <a:r>
              <a:rPr lang="it-IT" dirty="0" smtClean="0"/>
              <a:t>Si potrebbe, magari a piccoli gruppi, prendere in considerazione i diversi ambienti della casa e chiedersi: cosa significa vivere, ad esempio, la sala da pranzo in modo evangelico, secondo la parola e lo stile di Gesù? 	</a:t>
            </a:r>
          </a:p>
          <a:p>
            <a:endParaRPr lang="it-IT" dirty="0"/>
          </a:p>
        </p:txBody>
      </p:sp>
      <p:pic>
        <p:nvPicPr>
          <p:cNvPr id="4" name="Immagine 3" descr="famigli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924944"/>
            <a:ext cx="3107184" cy="340902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39752" y="260648"/>
            <a:ext cx="66431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it-IT" sz="5400" b="1" dirty="0" smtClean="0">
                <a:ln w="1905"/>
                <a:solidFill>
                  <a:srgbClr val="FEB80A">
                    <a:lumMod val="40000"/>
                    <a:lumOff val="6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 seppe che Gesù</a:t>
            </a:r>
          </a:p>
          <a:p>
            <a:pPr algn="r"/>
            <a:r>
              <a:rPr lang="it-IT" sz="5400" b="1" dirty="0" smtClean="0">
                <a:ln w="1905"/>
                <a:solidFill>
                  <a:srgbClr val="FEB80A">
                    <a:lumMod val="40000"/>
                    <a:lumOff val="6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era in casa</a:t>
            </a:r>
            <a:endParaRPr lang="it-IT" sz="5400" b="1" dirty="0">
              <a:ln w="1905"/>
              <a:solidFill>
                <a:srgbClr val="FEB80A">
                  <a:lumMod val="40000"/>
                  <a:lumOff val="6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9512" y="4221088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rgbClr val="00192E">
                    <a:lumMod val="25000"/>
                    <a:lumOff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L’arte di </a:t>
            </a:r>
          </a:p>
          <a:p>
            <a:r>
              <a:rPr lang="it-IT" sz="3600" b="1" dirty="0" smtClean="0">
                <a:solidFill>
                  <a:srgbClr val="00192E">
                    <a:lumMod val="25000"/>
                    <a:lumOff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      vivere la casa</a:t>
            </a:r>
          </a:p>
          <a:p>
            <a:r>
              <a:rPr lang="it-IT" sz="3600" b="1" dirty="0" smtClean="0">
                <a:solidFill>
                  <a:srgbClr val="00192E">
                    <a:lumMod val="25000"/>
                    <a:lumOff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L’arte di </a:t>
            </a:r>
          </a:p>
          <a:p>
            <a:r>
              <a:rPr lang="it-IT" sz="3600" b="1" dirty="0" smtClean="0">
                <a:solidFill>
                  <a:srgbClr val="00192E">
                    <a:lumMod val="25000"/>
                    <a:lumOff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     abitare la vita</a:t>
            </a:r>
            <a:endParaRPr lang="it-IT" sz="3600" b="1" dirty="0">
              <a:solidFill>
                <a:srgbClr val="00192E">
                  <a:lumMod val="25000"/>
                  <a:lumOff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itchFamily="18" charset="0"/>
            </a:endParaRPr>
          </a:p>
        </p:txBody>
      </p:sp>
      <p:pic>
        <p:nvPicPr>
          <p:cNvPr id="29698" name="Picture 2" descr="http://www.provincia.bergamo.it/imgArtisti/TF_6/Curr.%20I%20colori%20della%20luce,%20olio%2018x24%204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3263548" cy="2406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img.pbol.it/newpbol/img/seo/categorie/casa_famiglia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B9CEE3"/>
              </a:clrFrom>
              <a:clrTo>
                <a:srgbClr val="B9CE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3299">
            <a:off x="3715119" y="4030508"/>
            <a:ext cx="3396569" cy="2275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http://www.iconevive.it/ContentsAttachments/Public/Prodotti/Icone/Le_Nozze_di_Cana/Le_Nozze_di_Can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573016"/>
            <a:ext cx="2433431" cy="2955863"/>
          </a:xfrm>
          <a:prstGeom prst="rect">
            <a:avLst/>
          </a:prstGeom>
          <a:noFill/>
        </p:spPr>
      </p:pic>
      <p:pic>
        <p:nvPicPr>
          <p:cNvPr id="7" name="Immagine 6" descr="Parola-di-Dio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484784"/>
            <a:ext cx="3347863" cy="2510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3528" y="764704"/>
            <a:ext cx="828092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Nella famiglia si gioca la maggior parte dell’esistenza umana, e il Vangelo ha parole importanti da dire sulla casa, luogo primario della vita.</a:t>
            </a:r>
          </a:p>
          <a:p>
            <a:endParaRPr lang="it-IT" dirty="0" smtClean="0"/>
          </a:p>
          <a:p>
            <a:r>
              <a:rPr lang="it-IT" dirty="0" smtClean="0">
                <a:solidFill>
                  <a:srgbClr val="FFFF00"/>
                </a:solidFill>
              </a:rPr>
              <a:t>Il cristianesimo deve essere significativo lì, nella casa</a:t>
            </a:r>
            <a:r>
              <a:rPr lang="it-IT" dirty="0" smtClean="0"/>
              <a:t>, </a:t>
            </a:r>
          </a:p>
          <a:p>
            <a:pPr>
              <a:buFontTx/>
              <a:buChar char="-"/>
            </a:pPr>
            <a:r>
              <a:rPr lang="it-IT" dirty="0" smtClean="0"/>
              <a:t> nei giorni della festa e in quelli delle lacrime, </a:t>
            </a:r>
          </a:p>
          <a:p>
            <a:pPr>
              <a:buFontTx/>
              <a:buChar char="-"/>
            </a:pPr>
            <a:r>
              <a:rPr lang="it-IT" dirty="0" smtClean="0"/>
              <a:t> dove ci si scambia la tenerezza, le confidenze, </a:t>
            </a:r>
          </a:p>
          <a:p>
            <a:pPr>
              <a:buFontTx/>
              <a:buChar char="-"/>
            </a:pPr>
            <a:r>
              <a:rPr lang="it-IT" dirty="0" smtClean="0"/>
              <a:t> dove ci si prende cura della vita dell’altro, </a:t>
            </a:r>
          </a:p>
          <a:p>
            <a:pPr>
              <a:buFontTx/>
              <a:buChar char="-"/>
            </a:pPr>
            <a:r>
              <a:rPr lang="it-IT" dirty="0" smtClean="0"/>
              <a:t> dove si condividono i problemi e le speranze ... 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La casa</a:t>
            </a:r>
            <a:r>
              <a:rPr lang="it-IT" dirty="0" smtClean="0"/>
              <a:t>: dove è possibile trovare Dio nei gesti.</a:t>
            </a:r>
          </a:p>
          <a:p>
            <a:r>
              <a:rPr lang="it-IT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La casa</a:t>
            </a:r>
            <a:r>
              <a:rPr lang="it-IT" dirty="0" smtClean="0"/>
              <a:t>, dove si parla al cuore.</a:t>
            </a:r>
          </a:p>
          <a:p>
            <a:r>
              <a:rPr lang="it-IT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La casa</a:t>
            </a:r>
            <a:r>
              <a:rPr lang="it-IT" dirty="0" smtClean="0"/>
              <a:t>, dove la vita nasce, è custodita e cresce in età, sapienza e grazia.</a:t>
            </a:r>
          </a:p>
          <a:p>
            <a:endParaRPr lang="it-IT" dirty="0" smtClean="0"/>
          </a:p>
          <a:p>
            <a:r>
              <a:rPr lang="it-IT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casa</a:t>
            </a:r>
            <a:r>
              <a:rPr lang="it-IT" dirty="0" smtClean="0"/>
              <a:t>, che dà lezione di vita, di cose vere.</a:t>
            </a:r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" name="Picture 4" descr="http://www.arredamente.com/wp-content/uploads/2012/02/Vivi-la-Casa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941168"/>
            <a:ext cx="2787406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339752" y="3717032"/>
            <a:ext cx="47019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/>
            <a:r>
              <a:rPr lang="it-IT" sz="4000" b="1" dirty="0" smtClean="0">
                <a:ln/>
                <a:solidFill>
                  <a:schemeClr val="accent3"/>
                </a:solidFill>
              </a:rPr>
              <a:t>U</a:t>
            </a:r>
            <a:r>
              <a:rPr lang="it-IT" sz="4000" b="1" cap="none" spc="0" dirty="0" smtClean="0">
                <a:ln/>
                <a:solidFill>
                  <a:schemeClr val="accent3"/>
                </a:solidFill>
                <a:effectLst/>
              </a:rPr>
              <a:t>no spazio </a:t>
            </a:r>
          </a:p>
          <a:p>
            <a:pPr algn="r"/>
            <a:r>
              <a:rPr lang="it-IT" sz="4000" b="1" dirty="0" smtClean="0">
                <a:ln/>
                <a:solidFill>
                  <a:schemeClr val="accent3"/>
                </a:solidFill>
              </a:rPr>
              <a:t>che ci parla di noi</a:t>
            </a:r>
            <a:endParaRPr lang="it-IT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95936" y="260648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 smtClean="0"/>
              <a:t>Che cosa intendiamo quando parliamo di casa?</a:t>
            </a:r>
            <a:endParaRPr lang="it-IT" dirty="0"/>
          </a:p>
        </p:txBody>
      </p:sp>
      <p:pic>
        <p:nvPicPr>
          <p:cNvPr id="56322" name="Picture 2" descr="http://blog.casase.it/wp-content/uploads/2010/10/camin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5554">
            <a:off x="1445966" y="1153712"/>
            <a:ext cx="2697289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http://www.comune.mirandola.mo.it/news/le-ordinanze-del-commissario-errani-del-14-agosto/ima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1975">
            <a:off x="393637" y="133752"/>
            <a:ext cx="2525652" cy="2666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95536" y="260648"/>
            <a:ext cx="84802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 spazio rivela il luogo del cuore</a:t>
            </a:r>
            <a:endParaRPr lang="it-IT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5602" name="Picture 2" descr="http://larredaiolo.files.wordpress.com/2009/12/stanza-disordin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7056784" cy="529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rieclaire.it/var/marieclaire/storage/images/casa/come-organizzare-una-stanza-disordinata/come-organizzare-una-stanza-disordinata/14884991-1-ita-IT/come-organizzare-una-stanza-disordinata_main_image_obj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25" y="620688"/>
            <a:ext cx="8521783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www.storieditalia.it/img/Rondanina_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00459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www.mamalika.com/images/foto%20camere/ingresso%20casa%20morel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404664"/>
            <a:ext cx="8160907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91680" y="83671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5400" dirty="0" smtClean="0"/>
              <a:t>  </a:t>
            </a:r>
            <a:r>
              <a:rPr lang="it-IT" sz="5400" b="1" dirty="0" smtClean="0"/>
              <a:t>Come viene vista </a:t>
            </a:r>
          </a:p>
          <a:p>
            <a:pPr algn="ctr">
              <a:buNone/>
            </a:pPr>
            <a:r>
              <a:rPr lang="it-IT" sz="5400" b="1" dirty="0" smtClean="0"/>
              <a:t>la parrocchia </a:t>
            </a:r>
          </a:p>
          <a:p>
            <a:pPr algn="ctr">
              <a:buNone/>
            </a:pPr>
            <a:r>
              <a:rPr lang="it-IT" sz="5400" b="1" dirty="0" smtClean="0"/>
              <a:t>dalla gente?</a:t>
            </a:r>
          </a:p>
          <a:p>
            <a:pPr>
              <a:buNone/>
            </a:pPr>
            <a:endParaRPr lang="it-IT" sz="4400" dirty="0" smtClean="0"/>
          </a:p>
        </p:txBody>
      </p:sp>
      <p:pic>
        <p:nvPicPr>
          <p:cNvPr id="4" name="Immagine 3" descr="hme.ht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3787742" cy="4935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magine 4" descr="punto_di_domand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3789040"/>
            <a:ext cx="3068960" cy="3068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http://www.diocesipistoia.it/public/image/EVANGO0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4812">
            <a:off x="356667" y="913038"/>
            <a:ext cx="3205106" cy="2655660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3427074" y="476672"/>
            <a:ext cx="520206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/>
            <a:r>
              <a:rPr lang="it-IT" sz="4400" b="1" cap="none" spc="0" dirty="0" smtClean="0">
                <a:ln/>
                <a:solidFill>
                  <a:schemeClr val="accent3"/>
                </a:solidFill>
                <a:effectLst/>
              </a:rPr>
              <a:t>Come la fede </a:t>
            </a:r>
          </a:p>
          <a:p>
            <a:pPr algn="r"/>
            <a:r>
              <a:rPr lang="it-IT" sz="4400" b="1" cap="none" spc="0" dirty="0" smtClean="0">
                <a:ln/>
                <a:solidFill>
                  <a:schemeClr val="accent3"/>
                </a:solidFill>
                <a:effectLst/>
              </a:rPr>
              <a:t>può “trovar casa”</a:t>
            </a:r>
          </a:p>
          <a:p>
            <a:pPr algn="r"/>
            <a:r>
              <a:rPr lang="it-IT" sz="4400" b="1" cap="none" spc="0" dirty="0" smtClean="0">
                <a:ln/>
                <a:solidFill>
                  <a:schemeClr val="accent3"/>
                </a:solidFill>
                <a:effectLst/>
              </a:rPr>
              <a:t>nella nostra casa?</a:t>
            </a:r>
            <a:endParaRPr lang="it-IT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39552" y="4005064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la porta = luogo per entrare, uscire, passare, lasciar andare;                        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-la cucina = luogo della condivisione, del nutrimento della mensa;                     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-la sala bella = luogo dell'ascolto, per introdurre, condividere, riposare;                   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-la camera = luogo dell'intimità, luogo segreto, del sogno, dell'abbandono al sonno e del risveglio;                                                                                                                                                   -il bagno = luogo cura, per purificarsi, ritrovarsi;                          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-la finestra (terrazza) = luogo dell'apertura, dell'aria nuova, del guardare oltre;   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-il giardino = luogo della contemplazione, della bellezza, del gioco...</a:t>
            </a:r>
            <a:endParaRPr lang="it-IT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1Pt2,4-10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35480"/>
            <a:ext cx="5338936" cy="4389120"/>
          </a:xfrm>
        </p:spPr>
        <p:txBody>
          <a:bodyPr/>
          <a:lstStyle/>
          <a:p>
            <a:r>
              <a:rPr lang="it-IT" dirty="0" smtClean="0"/>
              <a:t> “Stringendovi a Cristo anche voi venite impiegati come pietre vive per la costruzione di un edificio spirituale …”. </a:t>
            </a:r>
          </a:p>
          <a:p>
            <a:endParaRPr lang="it-IT" dirty="0" smtClean="0"/>
          </a:p>
          <a:p>
            <a:r>
              <a:rPr lang="it-IT" dirty="0" smtClean="0"/>
              <a:t>Tutti i battezzati, quali membra vive, sono chiamati all’edificazione della Chiesa, nelle modalità proprie a ciascuna vocazione (LG 32-33). 	</a:t>
            </a:r>
          </a:p>
          <a:p>
            <a:endParaRPr lang="it-IT" dirty="0"/>
          </a:p>
        </p:txBody>
      </p:sp>
      <p:pic>
        <p:nvPicPr>
          <p:cNvPr id="4" name="Immagine 3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788024" y="2132856"/>
            <a:ext cx="518457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01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836712"/>
            <a:ext cx="2857500" cy="4229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Impegno 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35480"/>
            <a:ext cx="3970784" cy="4445848"/>
          </a:xfrm>
        </p:spPr>
        <p:txBody>
          <a:bodyPr>
            <a:normAutofit fontScale="92500"/>
          </a:bodyPr>
          <a:lstStyle/>
          <a:p>
            <a:r>
              <a:rPr lang="it-IT" dirty="0" smtClean="0"/>
              <a:t>Domani o lunedì ciascuno porta vicino all’altare che rappresenta Cristo, pietra angolare, ai piedi di Maria, un sasso con su scritti i nomi di genitori e fratelli per indicare che, unita a Cristo, anche la propria famiglia diventa pietra viva della Chiesa e partecipa alla sua costruzione. 	</a:t>
            </a:r>
          </a:p>
          <a:p>
            <a:endParaRPr lang="it-IT" dirty="0"/>
          </a:p>
        </p:txBody>
      </p:sp>
      <p:pic>
        <p:nvPicPr>
          <p:cNvPr id="4" name="Immagine 3" descr="pietra-dentice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160" y="4077072"/>
            <a:ext cx="4274840" cy="2507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magine 4" descr="solo_logo_famiglia_casa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780928"/>
            <a:ext cx="2330612" cy="254813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cantalavita.files.wordpress.com/2012/11/564521_530053587009871_121945521_n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672408" cy="627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ttangolo 4"/>
          <p:cNvSpPr/>
          <p:nvPr/>
        </p:nvSpPr>
        <p:spPr>
          <a:xfrm>
            <a:off x="4139952" y="404664"/>
            <a:ext cx="417646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prstClr val="white"/>
                </a:solidFill>
              </a:rPr>
              <a:t>Vivere la vita</a:t>
            </a:r>
            <a:r>
              <a:rPr lang="it-IT" sz="1600" dirty="0" smtClean="0">
                <a:solidFill>
                  <a:prstClr val="white"/>
                </a:solidFill>
              </a:rPr>
              <a:t/>
            </a:r>
            <a:br>
              <a:rPr lang="it-IT" sz="1600" dirty="0" smtClean="0">
                <a:solidFill>
                  <a:prstClr val="white"/>
                </a:solidFill>
              </a:rPr>
            </a:br>
            <a:endParaRPr lang="it-IT" sz="1600" dirty="0" smtClean="0">
              <a:solidFill>
                <a:prstClr val="white"/>
              </a:solidFill>
            </a:endParaRPr>
          </a:p>
          <a:p>
            <a:r>
              <a:rPr lang="it-IT" sz="1600" dirty="0" smtClean="0">
                <a:solidFill>
                  <a:prstClr val="white"/>
                </a:solidFill>
              </a:rPr>
              <a:t>Vivere la vita </a:t>
            </a:r>
          </a:p>
          <a:p>
            <a:r>
              <a:rPr lang="it-IT" sz="1600" dirty="0" smtClean="0">
                <a:solidFill>
                  <a:prstClr val="white"/>
                </a:solidFill>
              </a:rPr>
              <a:t>con le gioie e coi dolori di ogni giorno,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è quello che Dio vuole da te.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Vivere la vita e inabissarti nell'amore </a:t>
            </a:r>
          </a:p>
          <a:p>
            <a:r>
              <a:rPr lang="it-IT" sz="1600" dirty="0" smtClean="0">
                <a:solidFill>
                  <a:prstClr val="white"/>
                </a:solidFill>
              </a:rPr>
              <a:t>è il tuo destino,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è quello che Dio vuole da te.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Fare insieme agli altri </a:t>
            </a:r>
          </a:p>
          <a:p>
            <a:r>
              <a:rPr lang="it-IT" sz="1600" dirty="0" smtClean="0">
                <a:solidFill>
                  <a:prstClr val="white"/>
                </a:solidFill>
              </a:rPr>
              <a:t>la tua strada verso Lui,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correre con i fratelli tuoi...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Scoprirai allora il cielo dentro di te,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una scia di luce lascerai.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/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Vivere la vita è l'avventura </a:t>
            </a:r>
          </a:p>
          <a:p>
            <a:r>
              <a:rPr lang="it-IT" sz="1600" dirty="0" smtClean="0">
                <a:solidFill>
                  <a:prstClr val="white"/>
                </a:solidFill>
              </a:rPr>
              <a:t>più stupenda dell'amore,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è quello che Dio vuole da te.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Vivere la vita e generare ogni momento il paradiso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è quello che Dio vuole da te.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/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Vivere perché ritorni al mondo l'unità,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perché Dio sta nei fratelli tuoi...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Scoprirai allora il cielo dentro di te, </a:t>
            </a:r>
            <a:br>
              <a:rPr lang="it-IT" sz="1600" dirty="0" smtClean="0">
                <a:solidFill>
                  <a:prstClr val="white"/>
                </a:solidFill>
              </a:rPr>
            </a:br>
            <a:r>
              <a:rPr lang="it-IT" sz="1600" dirty="0" smtClean="0">
                <a:solidFill>
                  <a:prstClr val="white"/>
                </a:solidFill>
              </a:rPr>
              <a:t>una scia di luce lascerai. (2 volte)</a:t>
            </a:r>
            <a:r>
              <a:rPr lang="it-IT" dirty="0" smtClean="0">
                <a:solidFill>
                  <a:prstClr val="white"/>
                </a:solidFill>
              </a:rPr>
              <a:t/>
            </a:r>
            <a:br>
              <a:rPr lang="it-IT" dirty="0" smtClean="0">
                <a:solidFill>
                  <a:prstClr val="white"/>
                </a:solidFill>
              </a:rPr>
            </a:br>
            <a:endParaRPr lang="it-IT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980728"/>
            <a:ext cx="844562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>
                <a:solidFill>
                  <a:schemeClr val="accent4">
                    <a:lumMod val="50000"/>
                  </a:schemeClr>
                </a:solidFill>
              </a:rPr>
              <a:t>Come viene vista la parrocchia dalla gente?</a:t>
            </a:r>
          </a:p>
          <a:p>
            <a:pPr>
              <a:buNone/>
            </a:pPr>
            <a:r>
              <a:rPr lang="it-IT" dirty="0" smtClean="0"/>
              <a:t>    Come  </a:t>
            </a:r>
            <a:r>
              <a:rPr lang="it-IT" b="1" dirty="0" smtClean="0"/>
              <a:t>parrocchia “pro-loco” </a:t>
            </a:r>
          </a:p>
          <a:p>
            <a:pPr>
              <a:buNone/>
            </a:pPr>
            <a:r>
              <a:rPr lang="it-IT" dirty="0" smtClean="0"/>
              <a:t>    con lo scopo di tramandare feste e momenti di aggregazione? </a:t>
            </a:r>
          </a:p>
          <a:p>
            <a:pPr>
              <a:buNone/>
            </a:pPr>
            <a:r>
              <a:rPr lang="it-IT" dirty="0" smtClean="0"/>
              <a:t>     </a:t>
            </a:r>
            <a:endParaRPr lang="it-IT" dirty="0"/>
          </a:p>
        </p:txBody>
      </p:sp>
      <p:pic>
        <p:nvPicPr>
          <p:cNvPr id="4" name="Immagine 3" descr="scheda_immagine_id20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32936">
            <a:off x="4745842" y="2981822"/>
            <a:ext cx="4064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magine 4" descr="blogger-image-12252779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924944"/>
            <a:ext cx="2537352" cy="3582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magine 5" descr="sagra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140968"/>
            <a:ext cx="2041738" cy="29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>
                <a:solidFill>
                  <a:schemeClr val="accent4">
                    <a:lumMod val="50000"/>
                  </a:schemeClr>
                </a:solidFill>
              </a:rPr>
              <a:t>Come viene vista la parrocchia dalla gente?</a:t>
            </a:r>
          </a:p>
          <a:p>
            <a:pPr>
              <a:buNone/>
            </a:pPr>
            <a:r>
              <a:rPr lang="it-IT" dirty="0" smtClean="0"/>
              <a:t>Come </a:t>
            </a:r>
            <a:r>
              <a:rPr lang="it-IT" b="1" dirty="0" smtClean="0"/>
              <a:t>parrocchia  “self-service” </a:t>
            </a:r>
          </a:p>
          <a:p>
            <a:pPr>
              <a:buNone/>
            </a:pPr>
            <a:r>
              <a:rPr lang="it-IT" dirty="0" smtClean="0"/>
              <a:t>in cui ciascuno si reca all'occorrenza? </a:t>
            </a:r>
          </a:p>
        </p:txBody>
      </p:sp>
      <p:pic>
        <p:nvPicPr>
          <p:cNvPr id="5" name="Immagine 4" descr="self-service-alla-camera-638x42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645024"/>
            <a:ext cx="4443733" cy="2960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magine 3" descr="495_CCT-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73583">
            <a:off x="649582" y="2746926"/>
            <a:ext cx="2657872" cy="3534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magine 6" descr="christian-religion-cattolico-confessionale-della-chiesa-isolato-30772500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4208" y="1700808"/>
            <a:ext cx="2443927" cy="2636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>
                <a:solidFill>
                  <a:schemeClr val="accent4">
                    <a:lumMod val="50000"/>
                  </a:schemeClr>
                </a:solidFill>
              </a:rPr>
              <a:t>Come viene vista la parrocchia dalla gente?</a:t>
            </a:r>
          </a:p>
          <a:p>
            <a:pPr>
              <a:buNone/>
            </a:pPr>
            <a:r>
              <a:rPr lang="it-IT" dirty="0" smtClean="0"/>
              <a:t>Come </a:t>
            </a:r>
            <a:r>
              <a:rPr lang="it-IT" b="1" dirty="0" smtClean="0"/>
              <a:t>parrocchia “super-market” </a:t>
            </a:r>
          </a:p>
          <a:p>
            <a:pPr>
              <a:buNone/>
            </a:pPr>
            <a:r>
              <a:rPr lang="it-IT" dirty="0" smtClean="0"/>
              <a:t>che dà servizi religiosi (meglio se “scontati”)?</a:t>
            </a:r>
          </a:p>
        </p:txBody>
      </p:sp>
      <p:pic>
        <p:nvPicPr>
          <p:cNvPr id="5" name="Immagine 4" descr="lourd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492896"/>
            <a:ext cx="4476404" cy="3358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magine 5" descr="spesa-al-tempo-della-crisi-supermercati-solidali-italia-europa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6986">
            <a:off x="683568" y="2636912"/>
            <a:ext cx="4246374" cy="2829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magine 6" descr="Biglietto_auguri_prima_comunion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3888" y="4005064"/>
            <a:ext cx="1898544" cy="256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>
                <a:solidFill>
                  <a:schemeClr val="accent4">
                    <a:lumMod val="50000"/>
                  </a:schemeClr>
                </a:solidFill>
              </a:rPr>
              <a:t>Come viene vista la parrocchia dalla gente?</a:t>
            </a:r>
          </a:p>
          <a:p>
            <a:pPr>
              <a:buNone/>
            </a:pPr>
            <a:r>
              <a:rPr lang="it-IT" dirty="0" smtClean="0"/>
              <a:t>Come </a:t>
            </a:r>
            <a:r>
              <a:rPr lang="it-IT" b="1" dirty="0" smtClean="0"/>
              <a:t>parrocchia “ufficio-anagrafe” </a:t>
            </a:r>
          </a:p>
          <a:p>
            <a:pPr>
              <a:buNone/>
            </a:pPr>
            <a:r>
              <a:rPr lang="it-IT" dirty="0" smtClean="0"/>
              <a:t>dove prima o poi bisogna andare?</a:t>
            </a:r>
          </a:p>
        </p:txBody>
      </p:sp>
      <p:pic>
        <p:nvPicPr>
          <p:cNvPr id="4" name="Immagine 3" descr="06 Ufficio e Sagrestia 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1944">
            <a:off x="3491880" y="2780928"/>
            <a:ext cx="5436096" cy="3624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magine 4" descr="Uffici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264440"/>
            <a:ext cx="3297317" cy="3593560"/>
          </a:xfrm>
          <a:prstGeom prst="rect">
            <a:avLst/>
          </a:prstGeom>
        </p:spPr>
      </p:pic>
      <p:pic>
        <p:nvPicPr>
          <p:cNvPr id="6" name="Immagine 5" descr="foto009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196752"/>
            <a:ext cx="2064312" cy="2919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>
                <a:solidFill>
                  <a:schemeClr val="accent4">
                    <a:lumMod val="50000"/>
                  </a:schemeClr>
                </a:solidFill>
              </a:rPr>
              <a:t>Come viene vista la parrocchia dalla gente?</a:t>
            </a:r>
          </a:p>
          <a:p>
            <a:pPr>
              <a:buNone/>
            </a:pPr>
            <a:r>
              <a:rPr lang="it-IT" dirty="0" smtClean="0"/>
              <a:t>Come </a:t>
            </a:r>
            <a:r>
              <a:rPr lang="it-IT" b="1" dirty="0" smtClean="0"/>
              <a:t>una cerchia di persone perbene </a:t>
            </a:r>
          </a:p>
          <a:p>
            <a:pPr>
              <a:buNone/>
            </a:pPr>
            <a:r>
              <a:rPr lang="it-IT" dirty="0" smtClean="0"/>
              <a:t>che si distinguono per la loro vita irreprensibile? </a:t>
            </a:r>
          </a:p>
        </p:txBody>
      </p:sp>
      <p:pic>
        <p:nvPicPr>
          <p:cNvPr id="5" name="Immagine 4" descr="santi2012-600x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708920"/>
            <a:ext cx="7620000" cy="317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smtClean="0">
                <a:solidFill>
                  <a:schemeClr val="accent4">
                    <a:lumMod val="50000"/>
                  </a:schemeClr>
                </a:solidFill>
              </a:rPr>
              <a:t>Come viene vista la parrocchia dalla gente?</a:t>
            </a:r>
          </a:p>
          <a:p>
            <a:pPr>
              <a:buNone/>
            </a:pPr>
            <a:r>
              <a:rPr lang="it-IT" dirty="0" smtClean="0"/>
              <a:t>Come </a:t>
            </a:r>
            <a:r>
              <a:rPr lang="it-IT" b="1" dirty="0" smtClean="0"/>
              <a:t>una grande famiglia... </a:t>
            </a:r>
          </a:p>
          <a:p>
            <a:pPr>
              <a:buNone/>
            </a:pPr>
            <a:r>
              <a:rPr lang="it-IT" dirty="0" smtClean="0"/>
              <a:t>In cui ciascuno ha qualcosa da dare e da ricevere? </a:t>
            </a:r>
          </a:p>
        </p:txBody>
      </p:sp>
      <p:pic>
        <p:nvPicPr>
          <p:cNvPr id="7" name="Immagine 6" descr="Pellegrinaggio-a-Medjugorie-24-30-agosto-2014-0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0791">
            <a:off x="5282299" y="3040285"/>
            <a:ext cx="3607366" cy="2525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magine 5" descr="GX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348880"/>
            <a:ext cx="4232723" cy="2695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magine 7" descr="header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1F8FC"/>
              </a:clrFrom>
              <a:clrTo>
                <a:srgbClr val="F1F8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4697760"/>
            <a:ext cx="8064896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691680" y="83671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it-IT" sz="5400" dirty="0" smtClean="0"/>
              <a:t>  </a:t>
            </a:r>
            <a:r>
              <a:rPr lang="it-IT" sz="5400" b="1" dirty="0" smtClean="0"/>
              <a:t>Come vedi tu</a:t>
            </a:r>
          </a:p>
          <a:p>
            <a:pPr algn="ctr">
              <a:buNone/>
            </a:pPr>
            <a:r>
              <a:rPr lang="it-IT" sz="5400" b="1" dirty="0" smtClean="0"/>
              <a:t>la parrocchia?</a:t>
            </a:r>
          </a:p>
          <a:p>
            <a:pPr>
              <a:buNone/>
            </a:pPr>
            <a:endParaRPr lang="it-IT" sz="4400" dirty="0" smtClean="0"/>
          </a:p>
        </p:txBody>
      </p:sp>
      <p:pic>
        <p:nvPicPr>
          <p:cNvPr id="4" name="Immagine 3" descr="hme.ht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3787742" cy="4935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magine 4" descr="punto_di_domand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3789040"/>
            <a:ext cx="3068960" cy="3068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quinozio">
  <a:themeElements>
    <a:clrScheme name="Lun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rve">
  <a:themeElements>
    <a:clrScheme name="Personalizzato 4">
      <a:dk1>
        <a:sysClr val="windowText" lastClr="000000"/>
      </a:dk1>
      <a:lt1>
        <a:sysClr val="window" lastClr="FFFFFF"/>
      </a:lt1>
      <a:dk2>
        <a:srgbClr val="00192E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erve">
  <a:themeElements>
    <a:clrScheme name="Personalizzato 1">
      <a:dk1>
        <a:srgbClr val="00192E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C00000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764</Words>
  <Application>Microsoft Macintosh PowerPoint</Application>
  <PresentationFormat>Presentazione su schermo (4:3)</PresentationFormat>
  <Paragraphs>87</Paragraphs>
  <Slides>23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23</vt:i4>
      </vt:variant>
    </vt:vector>
  </HeadingPairs>
  <TitlesOfParts>
    <vt:vector size="26" baseType="lpstr">
      <vt:lpstr>Equinozio</vt:lpstr>
      <vt:lpstr>Verve</vt:lpstr>
      <vt:lpstr>1_Verve</vt:lpstr>
      <vt:lpstr>La Chiesa che vive  nelle nostre case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Cosa ci dice il Papa  a proposito della parrocchia? </vt:lpstr>
      <vt:lpstr>La Chiesa è nata nelle case  tanto da essere denominata “Chiesa domestica”</vt:lpstr>
      <vt:lpstr>La fede deve “prendere casa”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1Pt2,4-10</vt:lpstr>
      <vt:lpstr>Impegno …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Chiesa che vive  nelle nostre case</dc:title>
  <dc:creator>Sandra</dc:creator>
  <cp:lastModifiedBy>Agire</cp:lastModifiedBy>
  <cp:revision>2</cp:revision>
  <dcterms:created xsi:type="dcterms:W3CDTF">2014-12-06T10:51:53Z</dcterms:created>
  <dcterms:modified xsi:type="dcterms:W3CDTF">2016-11-30T11:13:06Z</dcterms:modified>
</cp:coreProperties>
</file>